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5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3033F-C9F6-48A0-837F-0E7A136A356A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DDE2-F0C5-43F8-845F-EFA1F1BA42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91E4C-F8F1-4EED-AACD-ADADCA0E4A60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29801-ECEE-4C1F-94D4-0FAFD5BA24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BE207-E7A8-436F-9D67-11831F1A57E4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64A5-D2AE-43FD-85D2-2904964D2F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6AA37-77D2-4F9B-8160-76138C8D9EA1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A0D83-220A-4538-8F11-90AAC2B47D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D24E-2F48-44E1-B183-BBCCD169D6B0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CD9E-44D8-4DF9-A1BE-EAAC04BD3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AA58-B486-40F3-A90A-22E208169FD5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920B-DEAB-42D4-90D9-48249D2366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6709A-F8BC-4913-B013-081AE53CDDD7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9B8E-60E2-4C09-8789-7F12BDC2F6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7124-C85F-4FC7-B076-2B38F2EB8097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982D-A2B1-48BC-9333-5F815792C4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0B6B-2434-40BD-B28D-FE6E1389E975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C543-ACB3-4261-A320-AB0A4425AC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92557-DB12-4188-A4D1-45CC01D7D2D9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D14D-00E8-41D5-91A9-B9FCA1DD05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B227-DFEA-404B-B22E-B17F41366FDC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E157-AACB-4323-8237-A417040D4D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C228299-E974-4FE5-924C-7387D9E3F99A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B4E4B0-DACC-413D-BB8A-870731D368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サブタイトル 2"/>
          <p:cNvSpPr>
            <a:spLocks noGrp="1"/>
          </p:cNvSpPr>
          <p:nvPr>
            <p:ph type="subTitle" idx="1"/>
          </p:nvPr>
        </p:nvSpPr>
        <p:spPr>
          <a:xfrm>
            <a:off x="335360" y="2348880"/>
            <a:ext cx="11521280" cy="4392488"/>
          </a:xfrm>
          <a:ln w="12700">
            <a:solidFill>
              <a:schemeClr val="tx1"/>
            </a:solidFill>
          </a:ln>
        </p:spPr>
        <p:txBody>
          <a:bodyPr anchor="ctr"/>
          <a:lstStyle/>
          <a:p>
            <a:pPr algn="l" eaLnBrk="1" hangingPunct="1"/>
            <a:r>
              <a:rPr kumimoji="0" lang="en-US" altLang="ja-JP" sz="2000" b="1" dirty="0">
                <a:solidFill>
                  <a:schemeClr val="tx1"/>
                </a:solidFill>
                <a:latin typeface="ＭＳ Ｐゴシック" charset="-128"/>
              </a:rPr>
              <a:t>	</a:t>
            </a:r>
            <a:r>
              <a:rPr kumimoji="0" lang="ja-JP" altLang="en-US" sz="2000" b="1" dirty="0">
                <a:solidFill>
                  <a:schemeClr val="tx1"/>
                </a:solidFill>
                <a:latin typeface="ＭＳ Ｐゴシック" charset="-128"/>
              </a:rPr>
              <a:t>演題発表に関連し、開示すべき利益相反関係にある企業･団体として、</a:t>
            </a:r>
          </a:p>
          <a:p>
            <a:pPr algn="l" eaLnBrk="1" hangingPunct="1"/>
            <a:r>
              <a:rPr kumimoji="0" lang="en-US" altLang="ja-JP" sz="2000" b="1" dirty="0">
                <a:solidFill>
                  <a:schemeClr val="tx1"/>
                </a:solidFill>
                <a:latin typeface="ＭＳ Ｐゴシック" charset="-128"/>
              </a:rPr>
              <a:t>	</a:t>
            </a:r>
            <a:r>
              <a:rPr kumimoji="0" lang="ja-JP" altLang="en-US" sz="2000" b="1" dirty="0">
                <a:solidFill>
                  <a:schemeClr val="tx1"/>
                </a:solidFill>
                <a:latin typeface="ＭＳ Ｐゴシック" charset="-128"/>
              </a:rPr>
              <a:t>１．顧問：	</a:t>
            </a:r>
            <a:r>
              <a:rPr kumimoji="0" lang="en-US" altLang="ja-JP" sz="2000" b="1" dirty="0">
                <a:solidFill>
                  <a:schemeClr val="tx1"/>
                </a:solidFill>
                <a:latin typeface="ＭＳ Ｐゴシック" charset="-128"/>
              </a:rPr>
              <a:t>		</a:t>
            </a:r>
            <a:r>
              <a:rPr kumimoji="0" lang="ja-JP" altLang="en-US" sz="2000" b="1" dirty="0">
                <a:solidFill>
                  <a:schemeClr val="tx1"/>
                </a:solidFill>
                <a:latin typeface="ＭＳ Ｐゴシック" charset="-128"/>
              </a:rPr>
              <a:t>○○製薬</a:t>
            </a:r>
          </a:p>
          <a:p>
            <a:pPr algn="l" eaLnBrk="1" hangingPunct="1"/>
            <a:r>
              <a:rPr kumimoji="0" lang="en-US" altLang="ja-JP" sz="2000" b="1" dirty="0">
                <a:solidFill>
                  <a:schemeClr val="tx1"/>
                </a:solidFill>
                <a:latin typeface="ＭＳ Ｐゴシック" charset="-128"/>
              </a:rPr>
              <a:t>	</a:t>
            </a:r>
            <a:r>
              <a:rPr kumimoji="0" lang="ja-JP" altLang="en-US" sz="2000" b="1" dirty="0">
                <a:solidFill>
                  <a:schemeClr val="tx1"/>
                </a:solidFill>
                <a:latin typeface="ＭＳ Ｐゴシック" charset="-128"/>
              </a:rPr>
              <a:t>２．株式保有・利益：</a:t>
            </a:r>
            <a:r>
              <a:rPr kumimoji="0" lang="en-US" altLang="ja-JP" sz="2000" b="1" dirty="0">
                <a:solidFill>
                  <a:schemeClr val="tx1"/>
                </a:solidFill>
                <a:latin typeface="ＭＳ Ｐゴシック" charset="-128"/>
              </a:rPr>
              <a:t>		</a:t>
            </a:r>
            <a:r>
              <a:rPr kumimoji="0" lang="ja-JP" altLang="en-US" sz="2000" b="1" dirty="0">
                <a:solidFill>
                  <a:schemeClr val="tx1"/>
                </a:solidFill>
                <a:latin typeface="ＭＳ Ｐゴシック" charset="-128"/>
              </a:rPr>
              <a:t>○○製薬</a:t>
            </a:r>
          </a:p>
          <a:p>
            <a:pPr algn="l" eaLnBrk="1" hangingPunct="1"/>
            <a:r>
              <a:rPr kumimoji="0" lang="en-US" altLang="ja-JP" sz="2000" b="1" dirty="0">
                <a:solidFill>
                  <a:schemeClr val="tx1"/>
                </a:solidFill>
                <a:latin typeface="ＭＳ Ｐゴシック" charset="-128"/>
              </a:rPr>
              <a:t>	</a:t>
            </a:r>
            <a:r>
              <a:rPr kumimoji="0" lang="ja-JP" altLang="en-US" sz="2000" b="1" dirty="0">
                <a:solidFill>
                  <a:schemeClr val="tx1"/>
                </a:solidFill>
                <a:latin typeface="ＭＳ Ｐゴシック" charset="-128"/>
              </a:rPr>
              <a:t>３．特許使用料：</a:t>
            </a:r>
            <a:r>
              <a:rPr kumimoji="0" lang="en-US" altLang="ja-JP" sz="2000" b="1" dirty="0">
                <a:solidFill>
                  <a:schemeClr val="tx1"/>
                </a:solidFill>
                <a:latin typeface="ＭＳ Ｐゴシック" charset="-128"/>
              </a:rPr>
              <a:t>			</a:t>
            </a:r>
            <a:r>
              <a:rPr kumimoji="0" lang="ja-JP" altLang="en-US" sz="2000" b="1" dirty="0">
                <a:solidFill>
                  <a:schemeClr val="tx1"/>
                </a:solidFill>
                <a:latin typeface="ＭＳ Ｐゴシック" charset="-128"/>
              </a:rPr>
              <a:t>○○製薬</a:t>
            </a:r>
          </a:p>
          <a:p>
            <a:pPr algn="l" eaLnBrk="1" hangingPunct="1"/>
            <a:r>
              <a:rPr kumimoji="0" lang="en-US" altLang="ja-JP" sz="2000" b="1" dirty="0">
                <a:solidFill>
                  <a:schemeClr val="tx1"/>
                </a:solidFill>
                <a:latin typeface="ＭＳ Ｐゴシック" charset="-128"/>
              </a:rPr>
              <a:t>	</a:t>
            </a:r>
            <a:r>
              <a:rPr kumimoji="0" lang="ja-JP" altLang="en-US" sz="2000" b="1" dirty="0">
                <a:solidFill>
                  <a:schemeClr val="tx1"/>
                </a:solidFill>
                <a:latin typeface="ＭＳ Ｐゴシック" charset="-128"/>
              </a:rPr>
              <a:t>４．講演料：</a:t>
            </a:r>
            <a:r>
              <a:rPr kumimoji="0" lang="en-US" altLang="ja-JP" sz="2000" b="1" dirty="0">
                <a:solidFill>
                  <a:schemeClr val="tx1"/>
                </a:solidFill>
                <a:latin typeface="ＭＳ Ｐゴシック" charset="-128"/>
              </a:rPr>
              <a:t>			</a:t>
            </a:r>
            <a:r>
              <a:rPr kumimoji="0" lang="ja-JP" altLang="en-US" sz="2000" b="1" dirty="0">
                <a:solidFill>
                  <a:schemeClr val="tx1"/>
                </a:solidFill>
                <a:latin typeface="ＭＳ Ｐゴシック" charset="-128"/>
              </a:rPr>
              <a:t>○○製薬</a:t>
            </a:r>
          </a:p>
          <a:p>
            <a:pPr algn="l" eaLnBrk="1" hangingPunct="1"/>
            <a:r>
              <a:rPr kumimoji="0" lang="en-US" altLang="ja-JP" sz="2000" b="1" dirty="0">
                <a:solidFill>
                  <a:schemeClr val="tx1"/>
                </a:solidFill>
                <a:latin typeface="ＭＳ Ｐゴシック" charset="-128"/>
              </a:rPr>
              <a:t>	</a:t>
            </a:r>
            <a:r>
              <a:rPr kumimoji="0" lang="ja-JP" altLang="en-US" sz="2000" b="1" dirty="0">
                <a:solidFill>
                  <a:schemeClr val="tx1"/>
                </a:solidFill>
                <a:latin typeface="ＭＳ Ｐゴシック" charset="-128"/>
              </a:rPr>
              <a:t>５．原稿料：</a:t>
            </a:r>
            <a:r>
              <a:rPr kumimoji="0" lang="en-US" altLang="ja-JP" sz="2000" b="1" dirty="0">
                <a:solidFill>
                  <a:schemeClr val="tx1"/>
                </a:solidFill>
                <a:latin typeface="ＭＳ Ｐゴシック" charset="-128"/>
              </a:rPr>
              <a:t>			</a:t>
            </a:r>
            <a:r>
              <a:rPr kumimoji="0" lang="ja-JP" altLang="en-US" sz="2000" b="1" dirty="0">
                <a:solidFill>
                  <a:schemeClr val="tx1"/>
                </a:solidFill>
                <a:latin typeface="ＭＳ Ｐゴシック" charset="-128"/>
              </a:rPr>
              <a:t>○○製薬</a:t>
            </a:r>
          </a:p>
          <a:p>
            <a:pPr algn="l" eaLnBrk="1" hangingPunct="1"/>
            <a:r>
              <a:rPr kumimoji="0" lang="en-US" altLang="ja-JP" sz="2000" b="1" dirty="0">
                <a:solidFill>
                  <a:schemeClr val="tx1"/>
                </a:solidFill>
                <a:latin typeface="ＭＳ Ｐゴシック" charset="-128"/>
              </a:rPr>
              <a:t>	</a:t>
            </a:r>
            <a:r>
              <a:rPr kumimoji="0" lang="ja-JP" altLang="en-US" sz="2000" b="1" dirty="0">
                <a:solidFill>
                  <a:schemeClr val="tx1"/>
                </a:solidFill>
                <a:latin typeface="ＭＳ Ｐゴシック" charset="-128"/>
              </a:rPr>
              <a:t>６．受託研究・共同研究費： </a:t>
            </a:r>
            <a:r>
              <a:rPr kumimoji="0" lang="en-US" altLang="ja-JP" sz="2000" b="1" dirty="0">
                <a:solidFill>
                  <a:schemeClr val="tx1"/>
                </a:solidFill>
                <a:latin typeface="ＭＳ Ｐゴシック" charset="-128"/>
              </a:rPr>
              <a:t>	</a:t>
            </a:r>
            <a:r>
              <a:rPr kumimoji="0" lang="ja-JP" altLang="en-US" sz="2000" b="1" dirty="0">
                <a:solidFill>
                  <a:schemeClr val="tx1"/>
                </a:solidFill>
                <a:latin typeface="ＭＳ Ｐゴシック" charset="-128"/>
              </a:rPr>
              <a:t>○○製薬</a:t>
            </a:r>
          </a:p>
          <a:p>
            <a:pPr algn="l" eaLnBrk="1" hangingPunct="1"/>
            <a:r>
              <a:rPr kumimoji="0" lang="en-US" altLang="ja-JP" sz="2000" b="1" dirty="0">
                <a:solidFill>
                  <a:schemeClr val="tx1"/>
                </a:solidFill>
                <a:latin typeface="ＭＳ Ｐゴシック" charset="-128"/>
              </a:rPr>
              <a:t>	</a:t>
            </a:r>
            <a:r>
              <a:rPr kumimoji="0" lang="ja-JP" altLang="en-US" sz="2000" b="1" dirty="0">
                <a:solidFill>
                  <a:schemeClr val="tx1"/>
                </a:solidFill>
                <a:latin typeface="ＭＳ Ｐゴシック" charset="-128"/>
              </a:rPr>
              <a:t>７．奨学寄付金：</a:t>
            </a:r>
            <a:r>
              <a:rPr kumimoji="0" lang="en-US" altLang="ja-JP" sz="2000" b="1" dirty="0">
                <a:solidFill>
                  <a:schemeClr val="tx1"/>
                </a:solidFill>
                <a:latin typeface="ＭＳ Ｐゴシック" charset="-128"/>
              </a:rPr>
              <a:t>			</a:t>
            </a:r>
            <a:r>
              <a:rPr kumimoji="0" lang="ja-JP" altLang="en-US" sz="2000" b="1" dirty="0">
                <a:solidFill>
                  <a:schemeClr val="tx1"/>
                </a:solidFill>
                <a:latin typeface="ＭＳ Ｐゴシック" charset="-128"/>
              </a:rPr>
              <a:t>○○製薬</a:t>
            </a:r>
          </a:p>
          <a:p>
            <a:pPr algn="l" eaLnBrk="1" hangingPunct="1"/>
            <a:r>
              <a:rPr kumimoji="0" lang="en-US" altLang="ja-JP" sz="2000" b="1" dirty="0">
                <a:solidFill>
                  <a:schemeClr val="tx1"/>
                </a:solidFill>
                <a:latin typeface="ＭＳ Ｐゴシック" charset="-128"/>
              </a:rPr>
              <a:t>	</a:t>
            </a:r>
            <a:r>
              <a:rPr kumimoji="0" lang="ja-JP" altLang="en-US" sz="2000" b="1" dirty="0">
                <a:solidFill>
                  <a:schemeClr val="tx1"/>
                </a:solidFill>
                <a:latin typeface="ＭＳ Ｐゴシック" charset="-128"/>
              </a:rPr>
              <a:t>８．寄付口座所属：	</a:t>
            </a:r>
            <a:r>
              <a:rPr kumimoji="0" lang="en-US" altLang="ja-JP" sz="2000" b="1" dirty="0">
                <a:solidFill>
                  <a:schemeClr val="tx1"/>
                </a:solidFill>
                <a:latin typeface="ＭＳ Ｐゴシック" charset="-128"/>
              </a:rPr>
              <a:t>	</a:t>
            </a:r>
            <a:r>
              <a:rPr kumimoji="0" lang="ja-JP" altLang="en-US" sz="2000" b="1" dirty="0">
                <a:solidFill>
                  <a:schemeClr val="tx1"/>
                </a:solidFill>
                <a:latin typeface="ＭＳ Ｐゴシック" charset="-128"/>
              </a:rPr>
              <a:t>○○製薬</a:t>
            </a:r>
          </a:p>
          <a:p>
            <a:pPr algn="l" eaLnBrk="1" hangingPunct="1"/>
            <a:r>
              <a:rPr kumimoji="0" lang="en-US" altLang="ja-JP" sz="2000" b="1" dirty="0">
                <a:solidFill>
                  <a:schemeClr val="tx1"/>
                </a:solidFill>
                <a:latin typeface="ＭＳ Ｐゴシック" charset="-128"/>
              </a:rPr>
              <a:t>	</a:t>
            </a:r>
            <a:r>
              <a:rPr kumimoji="0" lang="ja-JP" altLang="en-US" sz="2000" b="1" dirty="0">
                <a:solidFill>
                  <a:schemeClr val="tx1"/>
                </a:solidFill>
                <a:latin typeface="ＭＳ Ｐゴシック" charset="-128"/>
              </a:rPr>
              <a:t>９．贈答品などの報酬：</a:t>
            </a:r>
            <a:r>
              <a:rPr kumimoji="0" lang="en-US" altLang="ja-JP" sz="2000" b="1" dirty="0">
                <a:solidFill>
                  <a:schemeClr val="tx1"/>
                </a:solidFill>
                <a:latin typeface="ＭＳ Ｐゴシック" charset="-128"/>
              </a:rPr>
              <a:t>		</a:t>
            </a:r>
            <a:r>
              <a:rPr kumimoji="0" lang="ja-JP" altLang="en-US" sz="2000" b="1" dirty="0">
                <a:solidFill>
                  <a:schemeClr val="tx1"/>
                </a:solidFill>
                <a:latin typeface="ＭＳ Ｐゴシック" charset="-128"/>
              </a:rPr>
              <a:t>○○製薬</a:t>
            </a:r>
          </a:p>
          <a:p>
            <a:pPr eaLnBrk="1" hangingPunct="1"/>
            <a:r>
              <a:rPr kumimoji="0" lang="ja-JP" altLang="en-US" sz="2000" b="1" dirty="0">
                <a:solidFill>
                  <a:schemeClr val="tx1"/>
                </a:solidFill>
                <a:latin typeface="ＭＳ Ｐゴシック" charset="-128"/>
              </a:rPr>
              <a:t>上記に相違ない事を報告します。</a:t>
            </a:r>
          </a:p>
          <a:p>
            <a:pPr algn="l" eaLnBrk="1" hangingPunct="1"/>
            <a:r>
              <a:rPr kumimoji="0" lang="ja-JP" altLang="en-US" sz="2000" b="1" dirty="0">
                <a:solidFill>
                  <a:schemeClr val="tx1"/>
                </a:solidFill>
                <a:latin typeface="ＭＳ Ｐゴシック" charset="-128"/>
              </a:rPr>
              <a:t>　　　　　　　　　　　　　　　　　　　　　　　　　　　　　　　　　　　　　　　　　　　　筆頭発表者名：　　　</a:t>
            </a:r>
          </a:p>
        </p:txBody>
      </p:sp>
      <p:sp>
        <p:nvSpPr>
          <p:cNvPr id="14339" name="テキスト ボックス 3"/>
          <p:cNvSpPr txBox="1">
            <a:spLocks noChangeArrowheads="1"/>
          </p:cNvSpPr>
          <p:nvPr/>
        </p:nvSpPr>
        <p:spPr bwMode="auto">
          <a:xfrm>
            <a:off x="335360" y="188640"/>
            <a:ext cx="84978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2000" b="1" dirty="0">
                <a:latin typeface="+mj-ea"/>
              </a:rPr>
              <a:t>[</a:t>
            </a:r>
            <a:r>
              <a:rPr kumimoji="0" lang="ja-JP" altLang="en-US" sz="2000" b="1" dirty="0">
                <a:latin typeface="+mj-ea"/>
              </a:rPr>
              <a:t>口述発表の場合</a:t>
            </a:r>
            <a:r>
              <a:rPr kumimoji="0" lang="en-US" altLang="ja-JP" sz="2000" b="1" dirty="0">
                <a:latin typeface="+mj-ea"/>
              </a:rPr>
              <a:t>] </a:t>
            </a:r>
            <a:r>
              <a:rPr kumimoji="0" lang="ja-JP" altLang="en-US" sz="2000" b="1" dirty="0">
                <a:latin typeface="+mj-ea"/>
              </a:rPr>
              <a:t>　開示すべき利益相反（</a:t>
            </a:r>
            <a:r>
              <a:rPr kumimoji="0" lang="en-US" altLang="ja-JP" sz="2000" b="1" dirty="0">
                <a:latin typeface="+mj-ea"/>
              </a:rPr>
              <a:t>COI</a:t>
            </a:r>
            <a:r>
              <a:rPr kumimoji="0" lang="ja-JP" altLang="en-US" sz="2000" b="1" dirty="0">
                <a:latin typeface="+mj-ea"/>
              </a:rPr>
              <a:t>）がある場合</a:t>
            </a:r>
            <a:endParaRPr lang="ja-JP" altLang="en-US" sz="2000" dirty="0">
              <a:latin typeface="+mj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A8BFA990-640F-4FF8-BB32-9BCCFABFF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360" y="692697"/>
            <a:ext cx="11521280" cy="1584176"/>
          </a:xfrm>
          <a:ln w="1270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kumimoji="0" lang="ja-JP" altLang="en-US" sz="5300" b="1" dirty="0">
                <a:latin typeface="Arial" charset="0"/>
              </a:rPr>
              <a:t>第</a:t>
            </a:r>
            <a:r>
              <a:rPr kumimoji="0" lang="en-US" altLang="ja-JP" sz="5300" b="1" smtClean="0">
                <a:latin typeface="Arial" charset="0"/>
              </a:rPr>
              <a:t>28</a:t>
            </a:r>
            <a:r>
              <a:rPr kumimoji="0" lang="ja-JP" altLang="en-US" sz="5300" b="1" smtClean="0">
                <a:latin typeface="Arial" charset="0"/>
              </a:rPr>
              <a:t>回</a:t>
            </a:r>
            <a:r>
              <a:rPr kumimoji="0" lang="ja-JP" altLang="en-US" sz="5300" b="1" dirty="0">
                <a:latin typeface="Arial" charset="0"/>
              </a:rPr>
              <a:t>福山医学祭</a:t>
            </a:r>
            <a:br>
              <a:rPr kumimoji="0" lang="ja-JP" altLang="en-US" sz="5300" b="1" dirty="0">
                <a:latin typeface="Arial" charset="0"/>
              </a:rPr>
            </a:br>
            <a:r>
              <a:rPr kumimoji="0" lang="ja-JP" altLang="en-US" sz="5300" b="1" dirty="0">
                <a:latin typeface="Arial" charset="0"/>
              </a:rPr>
              <a:t>利益相反（</a:t>
            </a:r>
            <a:r>
              <a:rPr kumimoji="0" lang="en-US" altLang="ja-JP" sz="5300" b="1" dirty="0">
                <a:latin typeface="Arial" charset="0"/>
              </a:rPr>
              <a:t>COI</a:t>
            </a:r>
            <a:r>
              <a:rPr kumimoji="0" lang="ja-JP" altLang="en-US" sz="5300" b="1" dirty="0">
                <a:latin typeface="Arial" charset="0"/>
              </a:rPr>
              <a:t>）の開示（利益相反あり）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224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第28回福山医学祭 利益相反（COI）の開示（利益相反あり）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日本臨床検査医学会 ＣＯ Ｉ 開示 筆頭発表者名：　○○　○○</dc:title>
  <dc:creator>Naotake Satoh</dc:creator>
  <cp:lastModifiedBy>今川 恭子</cp:lastModifiedBy>
  <cp:revision>20</cp:revision>
  <dcterms:created xsi:type="dcterms:W3CDTF">2012-08-22T19:13:55Z</dcterms:created>
  <dcterms:modified xsi:type="dcterms:W3CDTF">2024-05-16T07:50:25Z</dcterms:modified>
</cp:coreProperties>
</file>